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5" r:id="rId1"/>
  </p:sldMasterIdLst>
  <p:notesMasterIdLst>
    <p:notesMasterId r:id="rId33"/>
  </p:notesMasterIdLst>
  <p:sldIdLst>
    <p:sldId id="315" r:id="rId2"/>
    <p:sldId id="425" r:id="rId3"/>
    <p:sldId id="390" r:id="rId4"/>
    <p:sldId id="392" r:id="rId5"/>
    <p:sldId id="393" r:id="rId6"/>
    <p:sldId id="394" r:id="rId7"/>
    <p:sldId id="391" r:id="rId8"/>
    <p:sldId id="396" r:id="rId9"/>
    <p:sldId id="429" r:id="rId10"/>
    <p:sldId id="395" r:id="rId11"/>
    <p:sldId id="437" r:id="rId12"/>
    <p:sldId id="438" r:id="rId13"/>
    <p:sldId id="427" r:id="rId14"/>
    <p:sldId id="449" r:id="rId15"/>
    <p:sldId id="435" r:id="rId16"/>
    <p:sldId id="442" r:id="rId17"/>
    <p:sldId id="443" r:id="rId18"/>
    <p:sldId id="404" r:id="rId19"/>
    <p:sldId id="406" r:id="rId20"/>
    <p:sldId id="445" r:id="rId21"/>
    <p:sldId id="408" r:id="rId22"/>
    <p:sldId id="446" r:id="rId23"/>
    <p:sldId id="401" r:id="rId24"/>
    <p:sldId id="451" r:id="rId25"/>
    <p:sldId id="447" r:id="rId26"/>
    <p:sldId id="448" r:id="rId27"/>
    <p:sldId id="450" r:id="rId28"/>
    <p:sldId id="452" r:id="rId29"/>
    <p:sldId id="421" r:id="rId30"/>
    <p:sldId id="423" r:id="rId31"/>
    <p:sldId id="424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Semibold" panose="020B0706030804020204" pitchFamily="34" charset="0"/>
      <p:bold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FF9933"/>
    <a:srgbClr val="005EA4"/>
    <a:srgbClr val="996633"/>
    <a:srgbClr val="663399"/>
    <a:srgbClr val="FFCC00"/>
    <a:srgbClr val="F2F2F2"/>
    <a:srgbClr val="3B0D6A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3" autoAdjust="0"/>
    <p:restoredTop sz="87965" autoAdjust="0"/>
  </p:normalViewPr>
  <p:slideViewPr>
    <p:cSldViewPr snapToGrid="0">
      <p:cViewPr varScale="1">
        <p:scale>
          <a:sx n="96" d="100"/>
          <a:sy n="96" d="100"/>
        </p:scale>
        <p:origin x="91" y="2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447DA-7C28-E04B-BCC3-1CFBF7ACC6B7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8E5DD-62FA-B44B-A715-303749AE2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0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9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3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3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90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4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55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8E5DD-62FA-B44B-A715-303749AE2D6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7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rgbClr val="66339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559506"/>
            <a:ext cx="3375883" cy="650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0" y="6752158"/>
            <a:ext cx="12192000" cy="10682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559506"/>
            <a:ext cx="3375883" cy="65017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80" y="6752158"/>
            <a:ext cx="12192000" cy="10682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5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4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81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11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66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90" y="2147478"/>
            <a:ext cx="4280221" cy="2563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90" y="2147478"/>
            <a:ext cx="4280221" cy="25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66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509784"/>
            <a:ext cx="3638548" cy="7054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0" y="6752158"/>
            <a:ext cx="12192000" cy="10682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509784"/>
            <a:ext cx="3638548" cy="7054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80" y="6752158"/>
            <a:ext cx="12192000" cy="106822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0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15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38525"/>
            <a:ext cx="12192000" cy="3419475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3437949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02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38525"/>
            <a:ext cx="12192000" cy="3419475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4385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3437949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1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7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05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07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343526"/>
            <a:ext cx="1219200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66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1" y="6449753"/>
            <a:ext cx="1644886" cy="31893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343526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65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7FFC876-545F-4126-AA8D-01B30B3B04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9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nytimes.com/2019/11/05/us/rural-farm-market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ira.org/rural-resource-guid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riapromise.org/" TargetMode="External"/><Relationship Id="rId2" Type="http://schemas.openxmlformats.org/officeDocument/2006/relationships/hyperlink" Target="https://www.kalamazoopromise.com/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s.usda.gov/topics/rural-economy-population/rural-classifications/what-is-rural.aspx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10F546-2A3C-5C42-97B2-DF6E955B5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50" y="329263"/>
            <a:ext cx="3277494" cy="1958815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/>
        </p:nvSpPr>
        <p:spPr>
          <a:xfrm>
            <a:off x="1" y="2623457"/>
            <a:ext cx="12192000" cy="4103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600" b="1" cap="small" dirty="0">
                <a:solidFill>
                  <a:srgbClr val="FFCC00"/>
                </a:solidFill>
              </a:rPr>
              <a:t>Challenges and Opportunities for</a:t>
            </a:r>
            <a:br>
              <a:rPr lang="en-US" sz="3600" b="1" cap="small" dirty="0">
                <a:solidFill>
                  <a:srgbClr val="FFCC00"/>
                </a:solidFill>
              </a:rPr>
            </a:br>
            <a:r>
              <a:rPr lang="en-US" sz="3600" b="1" cap="small" dirty="0">
                <a:solidFill>
                  <a:srgbClr val="FFCC00"/>
                </a:solidFill>
              </a:rPr>
              <a:t>Rural and Downstate Development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One Shawnee Summit—October 11, 2024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cap="small" dirty="0">
              <a:solidFill>
                <a:srgbClr val="FFCC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Christopher D. Merrett, Ph.D.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Dean for Innovation and Economic Development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Director of the Illinois Institute for Rural Affairs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Western Illinois University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cap="small" dirty="0">
                <a:solidFill>
                  <a:srgbClr val="FFCC00"/>
                </a:solidFill>
              </a:rPr>
              <a:t>Macomb, IL 61455 </a:t>
            </a:r>
          </a:p>
          <a:p>
            <a:pPr marL="0" indent="0" algn="ctr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1200" b="1" u="sng" dirty="0">
                <a:solidFill>
                  <a:srgbClr val="FFCC00"/>
                </a:solidFill>
              </a:rPr>
              <a:t>cd-merrett@wiu.edu</a:t>
            </a:r>
          </a:p>
          <a:p>
            <a:pPr marL="0" indent="0">
              <a:buNone/>
              <a:tabLst>
                <a:tab pos="4119563" algn="l"/>
                <a:tab pos="7777163" algn="l"/>
              </a:tabLst>
            </a:pPr>
            <a:endParaRPr lang="en-US" sz="24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6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630" y="32616"/>
            <a:ext cx="11523864" cy="818757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Index of Population Change by County Type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10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923" t="29391" r="798"/>
          <a:stretch/>
        </p:blipFill>
        <p:spPr>
          <a:xfrm>
            <a:off x="1712416" y="980902"/>
            <a:ext cx="7993548" cy="524591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9483436" y="3823855"/>
            <a:ext cx="997528" cy="4987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08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BC6C1-B603-4891-98C9-E36D21C7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B5B93-DC50-456A-92C8-D1FE41D1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82" y="0"/>
            <a:ext cx="11302036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BB0B270-21F7-4A81-BB19-51C85247F529}"/>
              </a:ext>
            </a:extLst>
          </p:cNvPr>
          <p:cNvSpPr/>
          <p:nvPr/>
        </p:nvSpPr>
        <p:spPr>
          <a:xfrm rot="3627335">
            <a:off x="10485777" y="769906"/>
            <a:ext cx="599069" cy="381591"/>
          </a:xfrm>
          <a:prstGeom prst="rightArrow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01AB017-1F9E-4EA5-A76E-3A32D1EF5D40}"/>
              </a:ext>
            </a:extLst>
          </p:cNvPr>
          <p:cNvSpPr/>
          <p:nvPr/>
        </p:nvSpPr>
        <p:spPr>
          <a:xfrm rot="17708803">
            <a:off x="10597274" y="3246438"/>
            <a:ext cx="705623" cy="365125"/>
          </a:xfrm>
          <a:prstGeom prst="rightArrow">
            <a:avLst/>
          </a:prstGeom>
          <a:solidFill>
            <a:srgbClr val="005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D9B04-97F6-4583-9EB8-57A7C2E72A18}"/>
              </a:ext>
            </a:extLst>
          </p:cNvPr>
          <p:cNvSpPr txBox="1"/>
          <p:nvPr/>
        </p:nvSpPr>
        <p:spPr>
          <a:xfrm>
            <a:off x="6392848" y="776035"/>
            <a:ext cx="40787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Fastest Growing Age Cohort is +65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E5ED4-475E-4E66-8012-8B502BC0C110}"/>
              </a:ext>
            </a:extLst>
          </p:cNvPr>
          <p:cNvSpPr txBox="1"/>
          <p:nvPr/>
        </p:nvSpPr>
        <p:spPr>
          <a:xfrm>
            <a:off x="6523413" y="3825952"/>
            <a:ext cx="42618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Fastest Shrinking Age Cohort is &lt; 20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865C35-9DC8-42EA-B450-B4F11619E2B5}"/>
              </a:ext>
            </a:extLst>
          </p:cNvPr>
          <p:cNvCxnSpPr/>
          <p:nvPr/>
        </p:nvCxnSpPr>
        <p:spPr>
          <a:xfrm>
            <a:off x="1184744" y="2528515"/>
            <a:ext cx="10296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52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D8405-86C9-419C-8728-2C6C7F97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C9A05-3903-46ED-BBB7-CB123C46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71" y="68865"/>
            <a:ext cx="11894058" cy="672026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A78D56C-E252-4828-ABC0-4C28EED2E29A}"/>
              </a:ext>
            </a:extLst>
          </p:cNvPr>
          <p:cNvSpPr/>
          <p:nvPr/>
        </p:nvSpPr>
        <p:spPr>
          <a:xfrm rot="17081734">
            <a:off x="10892757" y="2592989"/>
            <a:ext cx="511309" cy="290571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CA5B0-179B-49C8-871F-0F6DB581F6C8}"/>
              </a:ext>
            </a:extLst>
          </p:cNvPr>
          <p:cNvSpPr txBox="1"/>
          <p:nvPr/>
        </p:nvSpPr>
        <p:spPr>
          <a:xfrm>
            <a:off x="7958896" y="3131013"/>
            <a:ext cx="318951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Fastest Shrinking Cohort is Rural &lt; 20 Years of Age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6751-1EF5-4509-936A-434E0E5C4BBE}"/>
              </a:ext>
            </a:extLst>
          </p:cNvPr>
          <p:cNvCxnSpPr>
            <a:cxnSpLocks/>
          </p:cNvCxnSpPr>
          <p:nvPr/>
        </p:nvCxnSpPr>
        <p:spPr>
          <a:xfrm>
            <a:off x="914400" y="1510748"/>
            <a:ext cx="107819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75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3F67-FC1E-4CA8-B7DE-B03A8344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6525"/>
            <a:ext cx="11811000" cy="777876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Impacts of Rural &amp; Downstate Depopulation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46ACB-0D13-4204-B4F2-5E4B1BD3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914401"/>
            <a:ext cx="11103427" cy="54419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Loss of anchor institutions (e.g., grocery stores, hospitals, schools)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Declining tax base – but fixed infrastructure costs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Loss of talent – Workforce development issues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Educational attainment gap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Digital divide is real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Rural poverty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Aging population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Mobility issues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Healthcare access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Rising “deaths of despair”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Quality of life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34C64-8978-478C-8089-2CBCB791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1FC8E-AF6F-4210-97E2-9780C4CAE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47" y="2301021"/>
            <a:ext cx="4192705" cy="397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8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8BA26-6C56-4B47-804A-CEC94612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CE928-56AC-4658-8FB6-98948DFDE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2" t="18622" r="36555" b="264"/>
          <a:stretch/>
        </p:blipFill>
        <p:spPr>
          <a:xfrm>
            <a:off x="127221" y="63611"/>
            <a:ext cx="6368995" cy="6228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7B5B0-D05F-4EEB-B48A-579A5010F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6" t="13816" r="40261"/>
          <a:stretch/>
        </p:blipFill>
        <p:spPr>
          <a:xfrm>
            <a:off x="6496216" y="154210"/>
            <a:ext cx="5529070" cy="60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7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D5E50-0D49-4C51-8D40-E0313DFA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F26BD-4D8B-4F1F-8A48-C6E28706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6" t="6356" r="10976" b="4137"/>
          <a:stretch/>
        </p:blipFill>
        <p:spPr>
          <a:xfrm>
            <a:off x="7444249" y="52885"/>
            <a:ext cx="4413274" cy="6752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7A5AE-9652-46F7-BBD4-256A079D4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8" b="3356"/>
          <a:stretch/>
        </p:blipFill>
        <p:spPr>
          <a:xfrm>
            <a:off x="334477" y="52885"/>
            <a:ext cx="5668735" cy="6708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1255A-53A6-4DE5-8D3A-5D7E7171B0BE}"/>
              </a:ext>
            </a:extLst>
          </p:cNvPr>
          <p:cNvSpPr txBox="1"/>
          <p:nvPr/>
        </p:nvSpPr>
        <p:spPr>
          <a:xfrm>
            <a:off x="334477" y="548639"/>
            <a:ext cx="206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4E714-9142-4209-BD32-96E8AC3DAE98}"/>
              </a:ext>
            </a:extLst>
          </p:cNvPr>
          <p:cNvSpPr txBox="1"/>
          <p:nvPr/>
        </p:nvSpPr>
        <p:spPr>
          <a:xfrm>
            <a:off x="6756586" y="548640"/>
            <a:ext cx="2159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Poverty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130D5-D266-4448-AC8F-CD2EF7A931CF}"/>
              </a:ext>
            </a:extLst>
          </p:cNvPr>
          <p:cNvSpPr txBox="1"/>
          <p:nvPr/>
        </p:nvSpPr>
        <p:spPr>
          <a:xfrm>
            <a:off x="5354192" y="2206560"/>
            <a:ext cx="26845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Healthcare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Access to Higher 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78729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D5B66-BFDD-4903-B4A1-34394500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07E91-3D59-4692-AC30-2719DF525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" y="0"/>
            <a:ext cx="12015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297F9-D9E9-4E32-95D2-2ADBB054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8E5E5-6CA0-4D5A-9224-98C33DC2F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4" y="118585"/>
            <a:ext cx="11851651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solidFill>
                  <a:schemeClr val="tx1"/>
                </a:solidFill>
                <a:latin typeface="Trebuchet MS" panose="020B0603020202020204" pitchFamily="34" charset="0"/>
              </a:rPr>
              <a:t>18</a:t>
            </a:fld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32" t="7227" r="3469"/>
          <a:stretch/>
        </p:blipFill>
        <p:spPr>
          <a:xfrm>
            <a:off x="125729" y="46490"/>
            <a:ext cx="5790231" cy="6566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59" r="12896"/>
          <a:stretch/>
        </p:blipFill>
        <p:spPr>
          <a:xfrm>
            <a:off x="5976919" y="933549"/>
            <a:ext cx="6030852" cy="542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891" y="171083"/>
            <a:ext cx="1398909" cy="699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378336"/>
            <a:ext cx="1386650" cy="11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331"/>
            <a:ext cx="10896600" cy="627611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The IIRA – Promoting Rural Development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buSzPct val="25000"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pPr>
                <a:buSzPct val="25000"/>
              </a:pPr>
              <a:t>19</a:t>
            </a:fld>
            <a:endParaRPr lang="en-US" sz="14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948691"/>
            <a:ext cx="11231880" cy="56349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Pushing back against the </a:t>
            </a:r>
            <a:r>
              <a:rPr lang="en-US" b="1" i="1" dirty="0"/>
              <a:t>negative narrative </a:t>
            </a:r>
            <a:r>
              <a:rPr lang="en-US" dirty="0"/>
              <a:t>of rural development</a:t>
            </a:r>
          </a:p>
          <a:p>
            <a:pPr>
              <a:lnSpc>
                <a:spcPct val="100000"/>
              </a:lnSpc>
            </a:pPr>
            <a:r>
              <a:rPr lang="en-US" dirty="0"/>
              <a:t>Focus on </a:t>
            </a:r>
            <a:r>
              <a:rPr lang="en-US" b="1" u="sng" dirty="0"/>
              <a:t>assets</a:t>
            </a:r>
            <a:r>
              <a:rPr lang="en-US" dirty="0"/>
              <a:t>, not needs, of a community</a:t>
            </a: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b="1" dirty="0"/>
              <a:t>ABCD</a:t>
            </a:r>
            <a:r>
              <a:rPr lang="en-US" dirty="0"/>
              <a:t> = Asset Based Community Development</a:t>
            </a:r>
          </a:p>
          <a:p>
            <a:pPr>
              <a:lnSpc>
                <a:spcPct val="100000"/>
              </a:lnSpc>
            </a:pPr>
            <a:r>
              <a:rPr lang="en-US" dirty="0"/>
              <a:t>IIRA Founded in 1989 at Western Illinois University</a:t>
            </a:r>
          </a:p>
          <a:p>
            <a:pPr>
              <a:lnSpc>
                <a:spcPct val="100000"/>
              </a:lnSpc>
            </a:pPr>
            <a:r>
              <a:rPr lang="en-US" dirty="0"/>
              <a:t>IL Governor’s Executive Order describes the IIRA as the, “State’s academic clearinghouse for rural development data and initiatives”</a:t>
            </a:r>
          </a:p>
          <a:p>
            <a:pPr marL="798513" lvl="1" indent="-341313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Research</a:t>
            </a:r>
          </a:p>
          <a:p>
            <a:pPr marL="798513" lvl="1" indent="-341313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Teaching</a:t>
            </a:r>
          </a:p>
          <a:p>
            <a:pPr marL="798513" lvl="1" indent="-341313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Policy Development</a:t>
            </a:r>
          </a:p>
          <a:p>
            <a:pPr marL="798513" lvl="1" indent="-341313">
              <a:lnSpc>
                <a:spcPct val="10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Outreach</a:t>
            </a:r>
          </a:p>
          <a:p>
            <a:pPr>
              <a:lnSpc>
                <a:spcPct val="100000"/>
              </a:lnSpc>
            </a:pPr>
            <a:r>
              <a:rPr lang="en-US" dirty="0"/>
              <a:t>Works with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Governor’s Rural Affairs Council </a:t>
            </a:r>
            <a:r>
              <a:rPr lang="en-US" dirty="0"/>
              <a:t>(GRAC)</a:t>
            </a:r>
          </a:p>
          <a:p>
            <a:pPr>
              <a:lnSpc>
                <a:spcPct val="100000"/>
              </a:lnSpc>
            </a:pPr>
            <a:r>
              <a:rPr lang="en-US" dirty="0"/>
              <a:t>Solution-oriented “think and do” tank</a:t>
            </a:r>
          </a:p>
          <a:p>
            <a:pPr>
              <a:lnSpc>
                <a:spcPct val="100000"/>
              </a:lnSpc>
            </a:pPr>
            <a:r>
              <a:rPr lang="en-US" dirty="0"/>
              <a:t>Confront pessimism and the underlying </a:t>
            </a:r>
            <a:r>
              <a:rPr lang="en-US" b="1" i="1" dirty="0"/>
              <a:t>“psychology of decline”</a:t>
            </a:r>
          </a:p>
        </p:txBody>
      </p:sp>
    </p:spTree>
    <p:extLst>
      <p:ext uri="{BB962C8B-B14F-4D97-AF65-F5344CB8AC3E}">
        <p14:creationId xmlns:p14="http://schemas.microsoft.com/office/powerpoint/2010/main" val="153813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64C5-7C9A-484E-B63C-D7A2A849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				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D22B-0AED-404B-8548-D6D3DB959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81601" cy="4351338"/>
          </a:xfrm>
        </p:spPr>
        <p:txBody>
          <a:bodyPr>
            <a:normAutofit/>
          </a:bodyPr>
          <a:lstStyle/>
          <a:p>
            <a:r>
              <a:rPr lang="en-US" sz="3200" dirty="0"/>
              <a:t>Provide an overview of rural and downstate economic development</a:t>
            </a:r>
          </a:p>
          <a:p>
            <a:r>
              <a:rPr lang="en-US" sz="3200" dirty="0"/>
              <a:t>Strategies to address rural and small town development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F6D50-42BF-45C0-893E-DF2A4CA0C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78286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Defining “Rural”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Rural Trends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Planning for Rural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3BC23-6EDC-4FBE-96E7-A33D17E1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9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FABD7-3527-4080-9087-16B0EEBB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B8D3D0-4ED3-470E-B803-447DD97C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57620"/>
            <a:ext cx="12046740" cy="67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SzPct val="25000"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pPr algn="ctr">
                <a:buSzPct val="25000"/>
              </a:pPr>
              <a:t>21</a:t>
            </a:fld>
            <a:endParaRPr lang="en-US" sz="1400" b="1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8D936-79CA-4B8E-A3A2-047B26A9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11" y="167357"/>
            <a:ext cx="9699577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CD03E-D097-4A3B-BD8C-FCCD8FEE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F5BC3-4614-4440-A706-6399F7C72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86"/>
          <a:stretch/>
        </p:blipFill>
        <p:spPr>
          <a:xfrm>
            <a:off x="0" y="57620"/>
            <a:ext cx="12144285" cy="62987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1F9286-C2FC-4507-A944-5A8E4AEF0058}"/>
              </a:ext>
            </a:extLst>
          </p:cNvPr>
          <p:cNvSpPr/>
          <p:nvPr/>
        </p:nvSpPr>
        <p:spPr>
          <a:xfrm>
            <a:off x="315686" y="4833257"/>
            <a:ext cx="11593285" cy="544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05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4806"/>
          <a:stretch/>
        </p:blipFill>
        <p:spPr>
          <a:xfrm>
            <a:off x="133179" y="191754"/>
            <a:ext cx="11705439" cy="6009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189" y="6286668"/>
            <a:ext cx="7532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Source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4"/>
              </a:rPr>
              <a:t>https://www.nytimes.com/2019/11/05/us/rural-farm-market.html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solidFill>
                  <a:schemeClr val="tx1"/>
                </a:solidFill>
                <a:latin typeface="Trebuchet MS" panose="020B0603020202020204" pitchFamily="34" charset="0"/>
              </a:rPr>
              <a:t>23</a:t>
            </a:fld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55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0FBD1-ADF3-41EE-B2C0-54B609C9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D405A-53F2-49F9-9C7B-33653B24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6" t="15050" r="40930" b="32922"/>
          <a:stretch/>
        </p:blipFill>
        <p:spPr>
          <a:xfrm>
            <a:off x="108145" y="489845"/>
            <a:ext cx="6033372" cy="5256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FE538-D589-4A69-BC46-4C34E031C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4" t="61405" r="6693"/>
          <a:stretch/>
        </p:blipFill>
        <p:spPr>
          <a:xfrm>
            <a:off x="6240125" y="1729530"/>
            <a:ext cx="5843730" cy="31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3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A94C7-7622-42D6-8F9D-529F7585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0C9D5-D1E9-41EE-8DCF-54EA2B764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7" y="48475"/>
            <a:ext cx="11967485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3CF19-4603-4C0B-9C51-7E2AC419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B88D5-512F-4E93-B493-45D4DCB05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6" t="15055" r="35624"/>
          <a:stretch/>
        </p:blipFill>
        <p:spPr>
          <a:xfrm>
            <a:off x="0" y="396216"/>
            <a:ext cx="6841998" cy="6142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0BB41-CE15-4187-B5C6-A5339208D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8" t="19345" r="14695" b="13195"/>
          <a:stretch/>
        </p:blipFill>
        <p:spPr>
          <a:xfrm>
            <a:off x="7179453" y="3080655"/>
            <a:ext cx="4702629" cy="2960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281DD-EB03-4B04-A45C-2D829FCDC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204" y="41798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08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B1D8-61A3-45A9-946A-08F1CC81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2757"/>
            <a:ext cx="10515600" cy="634179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Other Local and State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A012-509C-4259-B749-38DD0F213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806937"/>
            <a:ext cx="10325433" cy="6051064"/>
          </a:xfrm>
        </p:spPr>
        <p:txBody>
          <a:bodyPr>
            <a:normAutofit/>
          </a:bodyPr>
          <a:lstStyle/>
          <a:p>
            <a:r>
              <a:rPr lang="en-US" sz="2000" dirty="0"/>
              <a:t>Governors Rural Affairs Council – Chaired by Lt. Governor Juliana Stratton</a:t>
            </a:r>
          </a:p>
          <a:p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IIRA Rural Development Resource Guide</a:t>
            </a:r>
            <a:r>
              <a:rPr lang="en-US" sz="2000" dirty="0"/>
              <a:t>: </a:t>
            </a:r>
            <a:r>
              <a:rPr lang="en-US" sz="2000" b="1" dirty="0">
                <a:hlinkClick r:id="rId3"/>
              </a:rPr>
              <a:t>https://iira.org/rural-resource-guide/</a:t>
            </a:r>
            <a:r>
              <a:rPr lang="en-US" sz="2000" b="1" dirty="0"/>
              <a:t> 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1AFB7-5542-4E1A-8BAB-74C298CC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F14D6-0D27-4D5C-95D8-8038D6FBB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2" t="23326" r="20341" b="53991"/>
          <a:stretch/>
        </p:blipFill>
        <p:spPr>
          <a:xfrm>
            <a:off x="1253290" y="1614638"/>
            <a:ext cx="9414487" cy="1922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EDF98-066E-4FDA-BF40-8482AE9252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3" t="48409" r="3073" b="1"/>
          <a:stretch/>
        </p:blipFill>
        <p:spPr>
          <a:xfrm>
            <a:off x="1497247" y="3551334"/>
            <a:ext cx="8926571" cy="3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4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4B1D8-61A3-45A9-946A-08F1CC81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5792"/>
            <a:ext cx="10515600" cy="634179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Other Local and State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A012-509C-4259-B749-38DD0F213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90600"/>
            <a:ext cx="11146972" cy="5867400"/>
          </a:xfrm>
        </p:spPr>
        <p:txBody>
          <a:bodyPr>
            <a:normAutofit/>
          </a:bodyPr>
          <a:lstStyle/>
          <a:p>
            <a:r>
              <a:rPr lang="en-US" dirty="0"/>
              <a:t>UI Extension – Great asset for community development</a:t>
            </a:r>
          </a:p>
          <a:p>
            <a:r>
              <a:rPr lang="en-US" dirty="0"/>
              <a:t>Corn Belt Ports Initiative – Bob </a:t>
            </a:r>
            <a:r>
              <a:rPr lang="en-US" dirty="0" err="1"/>
              <a:t>Sinkler</a:t>
            </a:r>
            <a:endParaRPr lang="en-US" dirty="0"/>
          </a:p>
          <a:p>
            <a:r>
              <a:rPr lang="en-US" dirty="0"/>
              <a:t>Remote Worker Recruitment – Alex Benishek</a:t>
            </a:r>
          </a:p>
          <a:p>
            <a:r>
              <a:rPr lang="en-US" dirty="0"/>
              <a:t>Youth Retention and Recruitment—Higher Education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dirty="0"/>
              <a:t>Promise Programs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Keep college-aged students local with promise of free or low-cost tuition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Kalamazoo Promise: </a:t>
            </a:r>
            <a:r>
              <a:rPr lang="en-US" dirty="0">
                <a:hlinkClick r:id="rId2"/>
              </a:rPr>
              <a:t>https://www.kalamazoopromise.com/</a:t>
            </a:r>
            <a:r>
              <a:rPr lang="en-US" dirty="0"/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Peoria Promise: </a:t>
            </a:r>
            <a:r>
              <a:rPr lang="en-US" dirty="0">
                <a:hlinkClick r:id="rId3"/>
              </a:rPr>
              <a:t>https://www.peoriapromise.org/</a:t>
            </a:r>
            <a:r>
              <a:rPr lang="en-US" dirty="0"/>
              <a:t> 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dirty="0"/>
              <a:t>Higher Education </a:t>
            </a:r>
            <a:r>
              <a:rPr lang="en-US" b="1" u="sng" dirty="0"/>
              <a:t>IS</a:t>
            </a:r>
            <a:r>
              <a:rPr lang="en-US" dirty="0"/>
              <a:t> Economic Development—BR&amp;E for Illinois Students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Treat Illinois Students like DCEO Treats Businesses –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future depends on it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DCEO spends $$$ to keep businesses in IL and recruit new businesses into IL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Illinois should do the same for college-aged residents of the Midwest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Illinois should be net importer of college-aged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1AFB7-5542-4E1A-8BAB-74C298CC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37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61" y="245398"/>
            <a:ext cx="10655531" cy="51250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Federal Strategies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buSzPct val="25000"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pPr>
                <a:buSzPct val="25000"/>
              </a:pPr>
              <a:t>29</a:t>
            </a:fld>
            <a:endParaRPr lang="en-US" sz="14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74171" y="870857"/>
            <a:ext cx="11861620" cy="54854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i="1" dirty="0"/>
              <a:t>How else could we address rural and downstate depopulation?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Increase support for USDA </a:t>
            </a:r>
            <a:r>
              <a:rPr lang="en-US" b="1" i="1" u="sng" dirty="0"/>
              <a:t>Rural Development</a:t>
            </a:r>
            <a:r>
              <a:rPr lang="en-US" b="1" i="1" dirty="0"/>
              <a:t> programs</a:t>
            </a:r>
            <a:endParaRPr lang="en-US" dirty="0"/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Paradox of federal support for rural communities</a:t>
            </a:r>
          </a:p>
          <a:p>
            <a:pPr lvl="2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/>
              <a:t>USDA investments in exports and efficiencies spur farm consolidation and rural depopulation</a:t>
            </a:r>
          </a:p>
          <a:p>
            <a:pPr lvl="2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/>
              <a:t>Majority of farm households need off-farm employment – </a:t>
            </a:r>
            <a:r>
              <a:rPr lang="en-US" b="1" i="1" u="sng" dirty="0"/>
              <a:t>need diverse rural economy</a:t>
            </a:r>
            <a:endParaRPr lang="en-US" dirty="0"/>
          </a:p>
          <a:p>
            <a:pPr lvl="2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/>
              <a:t>USDA-RD investments support rural non-farm economy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Recent Farm Bills increase money for programs that promote export and efficiencies and cut support for USDA-RD and non-farm rural development</a:t>
            </a:r>
          </a:p>
          <a:p>
            <a:pPr lvl="2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/>
              <a:t>This only </a:t>
            </a:r>
            <a:r>
              <a:rPr lang="en-US" b="1" u="sng" dirty="0"/>
              <a:t>accelerates</a:t>
            </a:r>
            <a:r>
              <a:rPr lang="en-US" dirty="0"/>
              <a:t> rural depopulation.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Immigration Reform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Research based on 2010 US Census showed that many rural counties had stabilized or even slightly increased population due to influx of immigrants from Mexico and Central America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Mayor from Ulysses, Kansas, acknowledged that rural depopulation is a huge problem. Hispanic influx has overall been a good thing for rural places.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said that:</a:t>
            </a:r>
          </a:p>
          <a:p>
            <a:pPr lvl="2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dirty="0"/>
              <a:t>“Immigration is happening and the communities that extend a hand are going to survive” (</a:t>
            </a:r>
            <a:r>
              <a:rPr lang="en-US" b="1" i="1" dirty="0"/>
              <a:t>NY Times 2011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753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796"/>
            <a:ext cx="10972800" cy="988187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Defining Rural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02165"/>
            <a:ext cx="11691257" cy="4402288"/>
          </a:xfrm>
        </p:spPr>
        <p:txBody>
          <a:bodyPr numCol="1"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Not as easy to define as you might think…</a:t>
            </a:r>
          </a:p>
          <a:p>
            <a:pPr>
              <a:spcBef>
                <a:spcPts val="1200"/>
              </a:spcBef>
            </a:pPr>
            <a:r>
              <a:rPr lang="en-US" dirty="0"/>
              <a:t>Multiple ways to define “rural” depending on the federal agency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US Census Bureau and USDA-Economic Research Service (ERS) typically rely on the federal OMB definition:</a:t>
            </a:r>
          </a:p>
          <a:p>
            <a:pPr marL="798513" lvl="1" indent="-341313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County is metro (or urban) if it has a core urban area &gt; 50,000 residents</a:t>
            </a:r>
          </a:p>
          <a:p>
            <a:pPr marL="798513" lvl="1" indent="-341313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Adjacent counties are also metro if 25% of their population commutes to the urban core or if 25% of workers commute in from urban core</a:t>
            </a:r>
          </a:p>
          <a:p>
            <a:pPr marL="798513" lvl="1" indent="-341313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Counties outside metro areas are nonmetro but we can divide this into nonmetro (micropolitan—10,000 to 49,999) and nonmetro (non-core)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7" y="5946615"/>
            <a:ext cx="108328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Source</a:t>
            </a:r>
            <a:r>
              <a:rPr lang="en-US" sz="1600" dirty="0"/>
              <a:t>: </a:t>
            </a:r>
            <a:r>
              <a:rPr lang="en-US" sz="1600" dirty="0">
                <a:hlinkClick r:id="rId2"/>
              </a:rPr>
              <a:t>https://www.ers.usda.gov/topics/rural-economy-population/rural-classifications/what-is-rural.aspx</a:t>
            </a:r>
            <a:r>
              <a:rPr lang="en-US" sz="1600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3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75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pPr>
                <a:buSzPct val="25000"/>
              </a:pPr>
              <a:t>30</a:t>
            </a:fld>
            <a:endParaRPr lang="en-US" sz="1400" b="1" dirty="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42" t="21560" r="38129" b="2928"/>
          <a:stretch/>
        </p:blipFill>
        <p:spPr>
          <a:xfrm>
            <a:off x="99060" y="142898"/>
            <a:ext cx="7772400" cy="6074801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5400000">
            <a:off x="7721440" y="4721982"/>
            <a:ext cx="300038" cy="4758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28" r="1291"/>
          <a:stretch/>
        </p:blipFill>
        <p:spPr>
          <a:xfrm>
            <a:off x="8164492" y="845820"/>
            <a:ext cx="3928448" cy="4974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116" y="309734"/>
            <a:ext cx="2743200" cy="3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5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391"/>
            <a:ext cx="10515600" cy="531385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Summary and Conclusions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buSzPct val="25000"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pPr>
                <a:buSzPct val="25000"/>
              </a:pPr>
              <a:t>31</a:t>
            </a:fld>
            <a:endParaRPr lang="en-US" sz="14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989218"/>
            <a:ext cx="11041049" cy="536713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Rural Midwest is a diverse region</a:t>
            </a:r>
          </a:p>
          <a:p>
            <a:pPr>
              <a:lnSpc>
                <a:spcPct val="110000"/>
              </a:lnSpc>
            </a:pPr>
            <a:r>
              <a:rPr lang="en-US" dirty="0"/>
              <a:t>Rural and downstate places confront challenges at multiple scales</a:t>
            </a:r>
          </a:p>
          <a:p>
            <a:pPr>
              <a:lnSpc>
                <a:spcPct val="110000"/>
              </a:lnSpc>
            </a:pPr>
            <a:r>
              <a:rPr lang="en-US" dirty="0"/>
              <a:t>Local efforts are a necessary but insufficient remedy</a:t>
            </a:r>
          </a:p>
          <a:p>
            <a:pPr>
              <a:lnSpc>
                <a:spcPct val="110000"/>
              </a:lnSpc>
            </a:pPr>
            <a:r>
              <a:rPr lang="en-US" dirty="0"/>
              <a:t>Need support and action at multiple levels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Local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State</a:t>
            </a:r>
          </a:p>
          <a:p>
            <a:pPr marL="798513" lvl="1" indent="-341313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Federal</a:t>
            </a:r>
          </a:p>
          <a:p>
            <a:pPr>
              <a:lnSpc>
                <a:spcPct val="110000"/>
              </a:lnSpc>
            </a:pPr>
            <a:r>
              <a:rPr lang="en-US" dirty="0"/>
              <a:t>Rural Development is a complex challenge AND opportunity</a:t>
            </a:r>
          </a:p>
          <a:p>
            <a:pPr>
              <a:lnSpc>
                <a:spcPct val="110000"/>
              </a:lnSpc>
            </a:pPr>
            <a:r>
              <a:rPr lang="en-US" dirty="0"/>
              <a:t>Local and regional collaboration is part of the solution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One Shawnee is a great example of regional collaboration!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endParaRPr lang="en-US" b="1" i="1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comments welcome!</a:t>
            </a:r>
          </a:p>
        </p:txBody>
      </p:sp>
    </p:spTree>
    <p:extLst>
      <p:ext uri="{BB962C8B-B14F-4D97-AF65-F5344CB8AC3E}">
        <p14:creationId xmlns:p14="http://schemas.microsoft.com/office/powerpoint/2010/main" val="86517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4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D6208-F0EE-44BE-9E65-054B54C39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65" y="136525"/>
            <a:ext cx="7534656" cy="60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9560" y="183020"/>
            <a:ext cx="7772400" cy="702441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Rural Economic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5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-1422"/>
          <a:stretch/>
        </p:blipFill>
        <p:spPr>
          <a:xfrm>
            <a:off x="102871" y="1161648"/>
            <a:ext cx="5915025" cy="4879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1" y="1109074"/>
            <a:ext cx="5915025" cy="48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1549" y="206547"/>
            <a:ext cx="8023167" cy="764772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Rural Economic Diversity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6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8" y="1254961"/>
            <a:ext cx="5915025" cy="4732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1195811"/>
            <a:ext cx="5915025" cy="485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1" y="136850"/>
            <a:ext cx="12072729" cy="579378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Rural Population Trends             Metro vs Nonmetro Counties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366"/>
            <a:ext cx="5756400" cy="5372418"/>
          </a:xfrm>
        </p:spPr>
        <p:txBody>
          <a:bodyPr numCol="1"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US has </a:t>
            </a:r>
            <a:r>
              <a:rPr lang="en-US" b="1" dirty="0"/>
              <a:t>3,143</a:t>
            </a:r>
            <a:r>
              <a:rPr lang="en-US" dirty="0"/>
              <a:t> counties: </a:t>
            </a:r>
            <a:r>
              <a:rPr lang="en-US" b="1" dirty="0"/>
              <a:t>1,185</a:t>
            </a:r>
            <a:r>
              <a:rPr lang="en-US" dirty="0"/>
              <a:t> metro and </a:t>
            </a:r>
            <a:r>
              <a:rPr lang="en-US" b="1" dirty="0"/>
              <a:t>1,958</a:t>
            </a:r>
            <a:r>
              <a:rPr lang="en-US" dirty="0"/>
              <a:t> non-metro counties</a:t>
            </a:r>
          </a:p>
          <a:p>
            <a:pPr marL="796925" lvl="1" indent="-339725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Most Americans (80%) in metro counties</a:t>
            </a:r>
          </a:p>
          <a:p>
            <a:pPr marL="796925" lvl="1" indent="-339725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Most of the land is non-metro counties</a:t>
            </a:r>
          </a:p>
          <a:p>
            <a:pPr marL="796925" lvl="1" indent="-339725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2020 US Census: 53% of counties lost population – </a:t>
            </a:r>
            <a:r>
              <a:rPr lang="en-US" b="1" i="1" dirty="0"/>
              <a:t>almost all were rural</a:t>
            </a:r>
          </a:p>
          <a:p>
            <a:pPr marL="796925" lvl="1" indent="-339725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Many non-metro county populations have declined for decades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Long term population decline in rural and downstate counties</a:t>
            </a:r>
          </a:p>
          <a:p>
            <a:pPr marL="803275" lvl="1" indent="-346075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Is an ongoing challenge with significant socioeconomic impacts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z="1400" b="1" smtClean="0">
                <a:latin typeface="Trebuchet MS" panose="020B0603020202020204" pitchFamily="34" charset="0"/>
              </a:rPr>
              <a:t>7</a:t>
            </a:fld>
            <a:endParaRPr lang="en-US" sz="14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0B42F-D854-473C-8E9C-5845D87C0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5"/>
          <a:stretch/>
        </p:blipFill>
        <p:spPr>
          <a:xfrm>
            <a:off x="6506816" y="669680"/>
            <a:ext cx="5032989" cy="5608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53B2D-2F77-4AD3-92DC-7C6652BE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70" y="2632494"/>
            <a:ext cx="381814" cy="358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F5D92A-8504-4310-A087-C0DF9EDC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824" y="5646808"/>
            <a:ext cx="322574" cy="2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479" y="150130"/>
            <a:ext cx="6163751" cy="608905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Rural Demographics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069" y="759035"/>
            <a:ext cx="7224485" cy="6007210"/>
          </a:xfrm>
        </p:spPr>
        <p:txBody>
          <a:bodyPr numCol="1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/>
              <a:t>Drivers of population decline</a:t>
            </a:r>
            <a:r>
              <a:rPr lang="en-US" dirty="0"/>
              <a:t>: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Mechanization / Decline of: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Agriculture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Mining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Forestry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Declining birthrates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Slowed immigration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Rural outmigration – youth outmigration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Globalization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Off-shoring manufacturing</a:t>
            </a:r>
          </a:p>
          <a:p>
            <a:pPr marL="798513" lvl="1" indent="-341313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Macroscale processes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031" y="91754"/>
            <a:ext cx="4935444" cy="6740626"/>
          </a:xfrm>
          <a:prstGeom prst="rect">
            <a:avLst/>
          </a:prstGeom>
          <a:ln w="15875"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9B7161-8DC6-421B-AC88-51E89FD2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882595"/>
            <a:ext cx="3237317" cy="526347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Technological Change and Rural Development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Farm numbers peaked at 6.8 million in 1935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Average farm size increased from 155 acres in 1935 to 446 acres in 2022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2.0 million farms are currently in operation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73B0E-5EAE-460A-A6ED-8BF1185B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C876-545F-4126-AA8D-01B30B3B042A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E004B-CDDF-4486-A5BB-030EB361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407" y="0"/>
            <a:ext cx="8574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54491"/>
      </p:ext>
    </p:extLst>
  </p:cSld>
  <p:clrMapOvr>
    <a:masterClrMapping/>
  </p:clrMapOvr>
</p:sld>
</file>

<file path=ppt/theme/theme1.xml><?xml version="1.0" encoding="utf-8"?>
<a:theme xmlns:a="http://schemas.openxmlformats.org/drawingml/2006/main" name="wiu-theme">
  <a:themeElements>
    <a:clrScheme name="wiu-colors">
      <a:dk1>
        <a:sysClr val="windowText" lastClr="000000"/>
      </a:dk1>
      <a:lt1>
        <a:sysClr val="window" lastClr="FFFFFF"/>
      </a:lt1>
      <a:dk2>
        <a:srgbClr val="7030A0"/>
      </a:dk2>
      <a:lt2>
        <a:srgbClr val="FFFFFF"/>
      </a:lt2>
      <a:accent1>
        <a:srgbClr val="FFCC00"/>
      </a:accent1>
      <a:accent2>
        <a:srgbClr val="3B0D6A"/>
      </a:accent2>
      <a:accent3>
        <a:srgbClr val="A5A5A5"/>
      </a:accent3>
      <a:accent4>
        <a:srgbClr val="000000"/>
      </a:accent4>
      <a:accent5>
        <a:srgbClr val="FFA800"/>
      </a:accent5>
      <a:accent6>
        <a:srgbClr val="7030A0"/>
      </a:accent6>
      <a:hlink>
        <a:srgbClr val="7030A0"/>
      </a:hlink>
      <a:folHlink>
        <a:srgbClr val="7030A0"/>
      </a:folHlink>
    </a:clrScheme>
    <a:fontScheme name="wiu-fon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u-powerpoint-template" id="{23A6343F-3CBF-4A5B-BD91-E460E3DB7BFB}" vid="{76758FCC-8E3E-4E70-954D-8277AD3345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wiu-theme</Template>
  <TotalTime>7637</TotalTime>
  <Words>1027</Words>
  <Application>Microsoft Office PowerPoint</Application>
  <PresentationFormat>Widescreen</PresentationFormat>
  <Paragraphs>167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Wingdings</vt:lpstr>
      <vt:lpstr>Arial</vt:lpstr>
      <vt:lpstr>Open Sans Semibold</vt:lpstr>
      <vt:lpstr>Open Sans</vt:lpstr>
      <vt:lpstr>Courier New</vt:lpstr>
      <vt:lpstr>Trebuchet MS</vt:lpstr>
      <vt:lpstr>Calibri</vt:lpstr>
      <vt:lpstr>wiu-theme</vt:lpstr>
      <vt:lpstr>PowerPoint Presentation</vt:lpstr>
      <vt:lpstr>Purpose    Outline</vt:lpstr>
      <vt:lpstr>I. Defining Rural</vt:lpstr>
      <vt:lpstr>PowerPoint Presentation</vt:lpstr>
      <vt:lpstr>I. Rural Economic Diversity</vt:lpstr>
      <vt:lpstr>I. Rural Economic Diversity</vt:lpstr>
      <vt:lpstr>II. Rural Population Trends             Metro vs Nonmetro Counties</vt:lpstr>
      <vt:lpstr>II. Rural Demographics</vt:lpstr>
      <vt:lpstr>PowerPoint Presentation</vt:lpstr>
      <vt:lpstr>II. Index of Population Change by County Type</vt:lpstr>
      <vt:lpstr>PowerPoint Presentation</vt:lpstr>
      <vt:lpstr>PowerPoint Presentation</vt:lpstr>
      <vt:lpstr>II. Impacts of Rural &amp; Downstate Depopulation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The IIRA – Promoting Rural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Other Local and State Approaches</vt:lpstr>
      <vt:lpstr>III. Other Local and State Approaches</vt:lpstr>
      <vt:lpstr>III. Federal Strategies</vt:lpstr>
      <vt:lpstr>PowerPoint Presentation</vt:lpstr>
      <vt:lpstr>IV. Summary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WIU PowerPoint Template</dc:title>
  <dc:creator>Jessica L Lambert</dc:creator>
  <cp:lastModifiedBy>Christopher D Merrett</cp:lastModifiedBy>
  <cp:revision>329</cp:revision>
  <cp:lastPrinted>2020-08-19T21:06:54Z</cp:lastPrinted>
  <dcterms:created xsi:type="dcterms:W3CDTF">2020-08-13T12:47:04Z</dcterms:created>
  <dcterms:modified xsi:type="dcterms:W3CDTF">2024-10-09T20:50:58Z</dcterms:modified>
</cp:coreProperties>
</file>